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PT Serif"/>
      <p:regular r:id="rId23"/>
      <p:bold r:id="rId24"/>
      <p:italic r:id="rId25"/>
      <p:boldItalic r:id="rId26"/>
    </p:embeddedFont>
    <p:embeddedFont>
      <p:font typeface="Open Sans"/>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31" roundtripDataSignature="AMtx7mjGP9sTC+R5GjCgVdz69y9OLYqIR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font" Target="fonts/PTSerif-boldItalic.fntdata"/><Relationship Id="rId13" Type="http://schemas.openxmlformats.org/officeDocument/2006/relationships/slide" Target="slides/slide8.xml"/><Relationship Id="rId18" Type="http://schemas.openxmlformats.org/officeDocument/2006/relationships/slide" Target="slides/slide13.xml"/><Relationship Id="rId21" Type="http://schemas.openxmlformats.org/officeDocument/2006/relationships/slide" Target="slides/slide16.xml"/><Relationship Id="rId3" Type="http://schemas.openxmlformats.org/officeDocument/2006/relationships/presProps" Target="presProps.xml"/><Relationship Id="rId34" Type="http://schemas.openxmlformats.org/officeDocument/2006/relationships/customXml" Target="../customXml/item3.xml"/><Relationship Id="rId25" Type="http://schemas.openxmlformats.org/officeDocument/2006/relationships/font" Target="fonts/PTSerif-italic.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33" Type="http://schemas.openxmlformats.org/officeDocument/2006/relationships/customXml" Target="../customXml/item2.xml"/><Relationship Id="rId20" Type="http://schemas.openxmlformats.org/officeDocument/2006/relationships/slide" Target="slides/slide15.xml"/><Relationship Id="rId2" Type="http://schemas.openxmlformats.org/officeDocument/2006/relationships/viewProps" Target="viewProps.xml"/><Relationship Id="rId29" Type="http://schemas.openxmlformats.org/officeDocument/2006/relationships/font" Target="fonts/OpenSans-italic.fntdata"/><Relationship Id="rId16" Type="http://schemas.openxmlformats.org/officeDocument/2006/relationships/slide" Target="slides/slide11.xml"/><Relationship Id="rId24" Type="http://schemas.openxmlformats.org/officeDocument/2006/relationships/font" Target="fonts/PTSerif-bold.fntdata"/><Relationship Id="rId1" Type="http://schemas.openxmlformats.org/officeDocument/2006/relationships/theme" Target="theme/theme2.xml"/><Relationship Id="rId6" Type="http://schemas.openxmlformats.org/officeDocument/2006/relationships/slide" Target="slides/slide1.xml"/><Relationship Id="rId11" Type="http://schemas.openxmlformats.org/officeDocument/2006/relationships/slide" Target="slides/slide6.xml"/><Relationship Id="rId32" Type="http://schemas.openxmlformats.org/officeDocument/2006/relationships/customXml" Target="../customXml/item1.xml"/><Relationship Id="rId23" Type="http://schemas.openxmlformats.org/officeDocument/2006/relationships/font" Target="fonts/PTSerif-regular.fntdata"/><Relationship Id="rId28" Type="http://schemas.openxmlformats.org/officeDocument/2006/relationships/font" Target="fonts/OpenSans-bold.fntdata"/><Relationship Id="rId5" Type="http://schemas.openxmlformats.org/officeDocument/2006/relationships/notesMaster" Target="notesMasters/notesMaster1.xml"/><Relationship Id="rId15" Type="http://schemas.openxmlformats.org/officeDocument/2006/relationships/slide" Target="slides/slide10.xml"/><Relationship Id="rId31" Type="http://customschemas.google.com/relationships/presentationmetadata" Target="metadata"/><Relationship Id="rId10" Type="http://schemas.openxmlformats.org/officeDocument/2006/relationships/slide" Target="slides/slide5.xml"/><Relationship Id="rId19" Type="http://schemas.openxmlformats.org/officeDocument/2006/relationships/slide" Target="slides/slide14.xml"/><Relationship Id="rId22" Type="http://schemas.openxmlformats.org/officeDocument/2006/relationships/slide" Target="slides/slide17.xml"/><Relationship Id="rId4" Type="http://schemas.openxmlformats.org/officeDocument/2006/relationships/slideMaster" Target="slideMasters/slideMaster1.xml"/><Relationship Id="rId9" Type="http://schemas.openxmlformats.org/officeDocument/2006/relationships/slide" Target="slides/slide4.xml"/><Relationship Id="rId27" Type="http://schemas.openxmlformats.org/officeDocument/2006/relationships/font" Target="fonts/OpenSans-regular.fntdata"/><Relationship Id="rId30" Type="http://schemas.openxmlformats.org/officeDocument/2006/relationships/font" Target="fonts/OpenSans-boldItalic.fntdata"/><Relationship Id="rId14" Type="http://schemas.openxmlformats.org/officeDocument/2006/relationships/slide" Target="slides/slide9.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 name="Google Shape;12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9" name="Google Shape;12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9" name="Google Shape;13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4" name="Google Shape;14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4" name="Google Shape;154;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 name="Google Shape;6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 name="Google Shape;8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75d771a8c5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g275d771a8c5_0_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75d771a8c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g275d771a8c5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4" name="Google Shape;114;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aining" type="title">
  <p:cSld name="TITLE">
    <p:bg>
      <p:bgPr>
        <a:blipFill>
          <a:blip r:embed="rId2">
            <a:alphaModFix/>
          </a:blip>
          <a:stretch>
            <a:fillRect/>
          </a:stretch>
        </a:blipFill>
      </p:bgPr>
    </p:bg>
    <p:spTree>
      <p:nvGrpSpPr>
        <p:cNvPr id="9" name="Shape 9"/>
        <p:cNvGrpSpPr/>
        <p:nvPr/>
      </p:nvGrpSpPr>
      <p:grpSpPr>
        <a:xfrm>
          <a:off x="0" y="0"/>
          <a:ext cx="0" cy="0"/>
          <a:chOff x="0" y="0"/>
          <a:chExt cx="0" cy="0"/>
        </a:xfrm>
      </p:grpSpPr>
      <p:sp>
        <p:nvSpPr>
          <p:cNvPr id="10" name="Google Shape;10;p17"/>
          <p:cNvSpPr txBox="1"/>
          <p:nvPr>
            <p:ph type="ctrTitle"/>
          </p:nvPr>
        </p:nvSpPr>
        <p:spPr>
          <a:xfrm>
            <a:off x="311700" y="1105325"/>
            <a:ext cx="8520600" cy="2932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Clr>
                <a:srgbClr val="FFFFFF"/>
              </a:buClr>
              <a:buSzPts val="5000"/>
              <a:buFont typeface="Open Sans"/>
              <a:buNone/>
              <a:defRPr b="1" sz="5000">
                <a:solidFill>
                  <a:srgbClr val="FFFFFF"/>
                </a:solidFill>
                <a:latin typeface="Open Sans"/>
                <a:ea typeface="Open Sans"/>
                <a:cs typeface="Open Sans"/>
                <a:sym typeface="Open Sans"/>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espreek: detail">
  <p:cSld name="MAIN_POINT_1">
    <p:bg>
      <p:bgPr>
        <a:blipFill>
          <a:blip r:embed="rId2">
            <a:alphaModFix/>
          </a:blip>
          <a:stretch>
            <a:fillRect/>
          </a:stretch>
        </a:blipFill>
      </p:bgPr>
    </p:bg>
    <p:spTree>
      <p:nvGrpSpPr>
        <p:cNvPr id="35" name="Shape 35"/>
        <p:cNvGrpSpPr/>
        <p:nvPr/>
      </p:nvGrpSpPr>
      <p:grpSpPr>
        <a:xfrm>
          <a:off x="0" y="0"/>
          <a:ext cx="0" cy="0"/>
          <a:chOff x="0" y="0"/>
          <a:chExt cx="0" cy="0"/>
        </a:xfrm>
      </p:grpSpPr>
      <p:sp>
        <p:nvSpPr>
          <p:cNvPr id="36" name="Google Shape;36;p26"/>
          <p:cNvSpPr txBox="1"/>
          <p:nvPr>
            <p:ph type="title"/>
          </p:nvPr>
        </p:nvSpPr>
        <p:spPr>
          <a:xfrm>
            <a:off x="1497200" y="753625"/>
            <a:ext cx="6975300" cy="29643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chemeClr val="lt1"/>
              </a:buClr>
              <a:buSzPts val="3600"/>
              <a:buFont typeface="PT Serif"/>
              <a:buNone/>
              <a:defRPr i="1" sz="3600">
                <a:solidFill>
                  <a:schemeClr val="lt1"/>
                </a:solidFill>
                <a:latin typeface="PT Serif"/>
                <a:ea typeface="PT Serif"/>
                <a:cs typeface="PT Serif"/>
                <a:sym typeface="PT Serif"/>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7" name="Google Shape;37;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rgbClr val="137E98"/>
        </a:solidFill>
      </p:bgPr>
    </p:bg>
    <p:spTree>
      <p:nvGrpSpPr>
        <p:cNvPr id="38" name="Shape 38"/>
        <p:cNvGrpSpPr/>
        <p:nvPr/>
      </p:nvGrpSpPr>
      <p:grpSpPr>
        <a:xfrm>
          <a:off x="0" y="0"/>
          <a:ext cx="0" cy="0"/>
          <a:chOff x="0" y="0"/>
          <a:chExt cx="0" cy="0"/>
        </a:xfrm>
      </p:grpSpPr>
      <p:sp>
        <p:nvSpPr>
          <p:cNvPr id="39" name="Google Shape;39;p27"/>
          <p:cNvSpPr/>
          <p:nvPr/>
        </p:nvSpPr>
        <p:spPr>
          <a:xfrm>
            <a:off x="4572000" y="-125"/>
            <a:ext cx="4572000" cy="5143500"/>
          </a:xfrm>
          <a:prstGeom prst="rect">
            <a:avLst/>
          </a:prstGeom>
          <a:solidFill>
            <a:srgbClr val="86B6C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 name="Google Shape;40;p27"/>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4200"/>
              <a:buFont typeface="Open Sans"/>
              <a:buNone/>
              <a:defRPr b="1" sz="4200">
                <a:solidFill>
                  <a:schemeClr val="lt1"/>
                </a:solidFill>
                <a:latin typeface="Open Sans"/>
                <a:ea typeface="Open Sans"/>
                <a:cs typeface="Open Sans"/>
                <a:sym typeface="Open Sans"/>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1" name="Google Shape;41;p27"/>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100"/>
              <a:buFont typeface="PT Serif"/>
              <a:buNone/>
              <a:defRPr sz="2100">
                <a:solidFill>
                  <a:schemeClr val="lt1"/>
                </a:solidFill>
                <a:latin typeface="PT Serif"/>
                <a:ea typeface="PT Serif"/>
                <a:cs typeface="PT Serif"/>
                <a:sym typeface="PT Serif"/>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27"/>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indent="-317500" lvl="1" marL="914400" algn="l">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indent="-317500" lvl="2" marL="1371600" algn="l">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indent="-317500" lvl="3" marL="1828800" algn="l">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indent="-317500" lvl="4" marL="2286000" algn="l">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indent="-317500" lvl="5" marL="2743200" algn="l">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indent="-317500" lvl="6" marL="3200400" algn="l">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indent="-317500" lvl="7" marL="3657600" algn="l">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indent="-317500" lvl="8" marL="4114800" algn="l">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p:txBody>
      </p:sp>
      <p:sp>
        <p:nvSpPr>
          <p:cNvPr id="43" name="Google Shape;43;p2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met bijschrift">
  <p:cSld name="CAPTION_ONLY">
    <p:bg>
      <p:bgPr>
        <a:solidFill>
          <a:srgbClr val="86B6C1"/>
        </a:solidFill>
      </p:bgPr>
    </p:bg>
    <p:spTree>
      <p:nvGrpSpPr>
        <p:cNvPr id="44" name="Shape 44"/>
        <p:cNvGrpSpPr/>
        <p:nvPr/>
      </p:nvGrpSpPr>
      <p:grpSpPr>
        <a:xfrm>
          <a:off x="0" y="0"/>
          <a:ext cx="0" cy="0"/>
          <a:chOff x="0" y="0"/>
          <a:chExt cx="0" cy="0"/>
        </a:xfrm>
      </p:grpSpPr>
      <p:sp>
        <p:nvSpPr>
          <p:cNvPr id="45" name="Google Shape;45;p28"/>
          <p:cNvSpPr/>
          <p:nvPr>
            <p:ph idx="2" type="pic"/>
          </p:nvPr>
        </p:nvSpPr>
        <p:spPr>
          <a:xfrm>
            <a:off x="10050" y="-10050"/>
            <a:ext cx="9144000" cy="5143500"/>
          </a:xfrm>
          <a:prstGeom prst="rect">
            <a:avLst/>
          </a:prstGeom>
          <a:noFill/>
          <a:ln>
            <a:noFill/>
          </a:ln>
        </p:spPr>
      </p:sp>
      <p:sp>
        <p:nvSpPr>
          <p:cNvPr id="46" name="Google Shape;46;p28"/>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Clr>
                <a:schemeClr val="lt1"/>
              </a:buClr>
              <a:buSzPts val="1200"/>
              <a:buFont typeface="PT Serif"/>
              <a:buNone/>
              <a:defRPr b="1" i="1" sz="1200">
                <a:solidFill>
                  <a:schemeClr val="lt1"/>
                </a:solidFill>
                <a:latin typeface="PT Serif"/>
                <a:ea typeface="PT Serif"/>
                <a:cs typeface="PT Serif"/>
                <a:sym typeface="PT Serif"/>
              </a:defRPr>
            </a:lvl1pPr>
          </a:lstStyle>
          <a:p/>
        </p:txBody>
      </p:sp>
      <p:sp>
        <p:nvSpPr>
          <p:cNvPr id="47" name="Google Shape;47;p2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verticaal met bijschrift">
  <p:cSld name="CAPTION_ONLY_1">
    <p:bg>
      <p:bgPr>
        <a:solidFill>
          <a:srgbClr val="86B6C1"/>
        </a:solidFill>
      </p:bgPr>
    </p:bg>
    <p:spTree>
      <p:nvGrpSpPr>
        <p:cNvPr id="48" name="Shape 48"/>
        <p:cNvGrpSpPr/>
        <p:nvPr/>
      </p:nvGrpSpPr>
      <p:grpSpPr>
        <a:xfrm>
          <a:off x="0" y="0"/>
          <a:ext cx="0" cy="0"/>
          <a:chOff x="0" y="0"/>
          <a:chExt cx="0" cy="0"/>
        </a:xfrm>
      </p:grpSpPr>
      <p:sp>
        <p:nvSpPr>
          <p:cNvPr id="49" name="Google Shape;49;p29"/>
          <p:cNvSpPr/>
          <p:nvPr>
            <p:ph idx="2" type="pic"/>
          </p:nvPr>
        </p:nvSpPr>
        <p:spPr>
          <a:xfrm>
            <a:off x="4587125" y="-10050"/>
            <a:ext cx="4566900" cy="5143500"/>
          </a:xfrm>
          <a:prstGeom prst="rect">
            <a:avLst/>
          </a:prstGeom>
          <a:noFill/>
          <a:ln>
            <a:noFill/>
          </a:ln>
        </p:spPr>
      </p:sp>
      <p:sp>
        <p:nvSpPr>
          <p:cNvPr id="50" name="Google Shape;50;p29"/>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Clr>
                <a:schemeClr val="lt1"/>
              </a:buClr>
              <a:buSzPts val="1200"/>
              <a:buFont typeface="PT Serif"/>
              <a:buNone/>
              <a:defRPr b="1" i="1" sz="1200">
                <a:solidFill>
                  <a:schemeClr val="lt1"/>
                </a:solidFill>
                <a:latin typeface="PT Serif"/>
                <a:ea typeface="PT Serif"/>
                <a:cs typeface="PT Serif"/>
                <a:sym typeface="PT Serif"/>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51" name="Google Shape;51;p2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jfer">
  <p:cSld name="BIG_NUMBER">
    <p:bg>
      <p:bgPr>
        <a:solidFill>
          <a:srgbClr val="86B6C1"/>
        </a:solidFill>
      </p:bgPr>
    </p:bg>
    <p:spTree>
      <p:nvGrpSpPr>
        <p:cNvPr id="52" name="Shape 52"/>
        <p:cNvGrpSpPr/>
        <p:nvPr/>
      </p:nvGrpSpPr>
      <p:grpSpPr>
        <a:xfrm>
          <a:off x="0" y="0"/>
          <a:ext cx="0" cy="0"/>
          <a:chOff x="0" y="0"/>
          <a:chExt cx="0" cy="0"/>
        </a:xfrm>
      </p:grpSpPr>
      <p:sp>
        <p:nvSpPr>
          <p:cNvPr id="53" name="Google Shape;53;p30"/>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2000"/>
              <a:buFont typeface="Open Sans"/>
              <a:buNone/>
              <a:defRPr b="1" sz="12000">
                <a:solidFill>
                  <a:schemeClr val="lt1"/>
                </a:solidFill>
                <a:latin typeface="Open Sans"/>
                <a:ea typeface="Open Sans"/>
                <a:cs typeface="Open Sans"/>
                <a:sym typeface="Open Sans"/>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4" name="Google Shape;54;p30"/>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indent="-317500" lvl="1" marL="914400" algn="ctr">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indent="-317500" lvl="2" marL="1371600" algn="ctr">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indent="-317500" lvl="3" marL="1828800" algn="ctr">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indent="-317500" lvl="4" marL="2286000" algn="ctr">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indent="-317500" lvl="5" marL="2743200" algn="ctr">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indent="-317500" lvl="6" marL="3200400" algn="ctr">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indent="-317500" lvl="7" marL="3657600" algn="ctr">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indent="-317500" lvl="8" marL="4114800" algn="ctr">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p:txBody>
      </p:sp>
      <p:sp>
        <p:nvSpPr>
          <p:cNvPr id="55" name="Google Shape;55;p3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type="blank">
  <p:cSld name="BLANK">
    <p:bg>
      <p:bgPr>
        <a:solidFill>
          <a:srgbClr val="86B6C1"/>
        </a:solidFill>
      </p:bgPr>
    </p:bg>
    <p:spTree>
      <p:nvGrpSpPr>
        <p:cNvPr id="56" name="Shape 56"/>
        <p:cNvGrpSpPr/>
        <p:nvPr/>
      </p:nvGrpSpPr>
      <p:grpSpPr>
        <a:xfrm>
          <a:off x="0" y="0"/>
          <a:ext cx="0" cy="0"/>
          <a:chOff x="0" y="0"/>
          <a:chExt cx="0" cy="0"/>
        </a:xfrm>
      </p:grpSpPr>
      <p:sp>
        <p:nvSpPr>
          <p:cNvPr id="57" name="Google Shape;57;p3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
        <p:nvSpPr>
          <p:cNvPr id="58" name="Google Shape;58;p31"/>
          <p:cNvSpPr/>
          <p:nvPr>
            <p:ph idx="2" type="pic"/>
          </p:nvPr>
        </p:nvSpPr>
        <p:spPr>
          <a:xfrm>
            <a:off x="0" y="0"/>
            <a:ext cx="9144000" cy="5143500"/>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verticaal">
  <p:cSld name="BLANK_2">
    <p:bg>
      <p:bgPr>
        <a:solidFill>
          <a:srgbClr val="86B6C1"/>
        </a:solidFill>
      </p:bgPr>
    </p:bg>
    <p:spTree>
      <p:nvGrpSpPr>
        <p:cNvPr id="59" name="Shape 59"/>
        <p:cNvGrpSpPr/>
        <p:nvPr/>
      </p:nvGrpSpPr>
      <p:grpSpPr>
        <a:xfrm>
          <a:off x="0" y="0"/>
          <a:ext cx="0" cy="0"/>
          <a:chOff x="0" y="0"/>
          <a:chExt cx="0" cy="0"/>
        </a:xfrm>
      </p:grpSpPr>
      <p:sp>
        <p:nvSpPr>
          <p:cNvPr id="60" name="Google Shape;60;p3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
        <p:nvSpPr>
          <p:cNvPr id="61" name="Google Shape;61;p32"/>
          <p:cNvSpPr/>
          <p:nvPr>
            <p:ph idx="2" type="pic"/>
          </p:nvPr>
        </p:nvSpPr>
        <p:spPr>
          <a:xfrm>
            <a:off x="4572000" y="0"/>
            <a:ext cx="4572000" cy="5143500"/>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esentatie / Leg uit">
  <p:cSld name="SECTION_HEADER_1_1_1">
    <p:bg>
      <p:bgPr>
        <a:blipFill>
          <a:blip r:embed="rId2">
            <a:alphaModFix/>
          </a:blip>
          <a:stretch>
            <a:fillRect/>
          </a:stretch>
        </a:blipFill>
      </p:bgPr>
    </p:bg>
    <p:spTree>
      <p:nvGrpSpPr>
        <p:cNvPr id="12" name="Shape 12"/>
        <p:cNvGrpSpPr/>
        <p:nvPr/>
      </p:nvGrpSpPr>
      <p:grpSpPr>
        <a:xfrm>
          <a:off x="0" y="0"/>
          <a:ext cx="0" cy="0"/>
          <a:chOff x="0" y="0"/>
          <a:chExt cx="0" cy="0"/>
        </a:xfrm>
      </p:grpSpPr>
      <p:sp>
        <p:nvSpPr>
          <p:cNvPr id="13" name="Google Shape;13;p18"/>
          <p:cNvSpPr txBox="1"/>
          <p:nvPr>
            <p:ph type="title"/>
          </p:nvPr>
        </p:nvSpPr>
        <p:spPr>
          <a:xfrm>
            <a:off x="934500" y="391875"/>
            <a:ext cx="7275000" cy="2019900"/>
          </a:xfrm>
          <a:prstGeom prst="rect">
            <a:avLst/>
          </a:prstGeom>
          <a:noFill/>
          <a:ln>
            <a:noFill/>
          </a:ln>
        </p:spPr>
        <p:txBody>
          <a:bodyPr anchorCtr="0" anchor="ctr" bIns="91425" lIns="91425" spcFirstLastPara="1" rIns="91425" wrap="square" tIns="91425">
            <a:normAutofit/>
          </a:bodyPr>
          <a:lstStyle>
            <a:lvl1pPr lv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4" name="Google Shape;14;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e-opdracht">
  <p:cSld name="SECTION_HEADER_1_1">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19"/>
          <p:cNvSpPr txBox="1"/>
          <p:nvPr>
            <p:ph type="title"/>
          </p:nvPr>
        </p:nvSpPr>
        <p:spPr>
          <a:xfrm>
            <a:off x="934500" y="391875"/>
            <a:ext cx="7275000" cy="2019900"/>
          </a:xfrm>
          <a:prstGeom prst="rect">
            <a:avLst/>
          </a:prstGeom>
          <a:noFill/>
          <a:ln>
            <a:noFill/>
          </a:ln>
        </p:spPr>
        <p:txBody>
          <a:bodyPr anchorCtr="0" anchor="ctr" bIns="91425" lIns="91425" spcFirstLastPara="1" rIns="91425" wrap="square" tIns="91425">
            <a:normAutofit/>
          </a:bodyPr>
          <a:lstStyle>
            <a:lvl1pPr lv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7" name="Google Shape;17;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g">
  <p:cSld name="BLANK_1">
    <p:bg>
      <p:bgPr>
        <a:blipFill>
          <a:blip r:embed="rId2">
            <a:alphaModFix/>
          </a:blip>
          <a:stretch>
            <a:fillRect/>
          </a:stretch>
        </a:blipFill>
      </p:bgPr>
    </p:bg>
    <p:spTree>
      <p:nvGrpSpPr>
        <p:cNvPr id="18" name="Shape 18"/>
        <p:cNvGrpSpPr/>
        <p:nvPr/>
      </p:nvGrpSpPr>
      <p:grpSpPr>
        <a:xfrm>
          <a:off x="0" y="0"/>
          <a:ext cx="0" cy="0"/>
          <a:chOff x="0" y="0"/>
          <a:chExt cx="0" cy="0"/>
        </a:xfrm>
      </p:grpSpPr>
      <p:sp>
        <p:nvSpPr>
          <p:cNvPr id="19" name="Google Shape;19;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ellingen">
  <p:cSld name="SECTION_HEADER_1_1_1_1_1">
    <p:bg>
      <p:bgPr>
        <a:blipFill>
          <a:blip r:embed="rId2">
            <a:alphaModFix/>
          </a:blip>
          <a:stretch>
            <a:fillRect/>
          </a:stretch>
        </a:blipFill>
      </p:bgPr>
    </p:bg>
    <p:spTree>
      <p:nvGrpSpPr>
        <p:cNvPr id="20" name="Shape 20"/>
        <p:cNvGrpSpPr/>
        <p:nvPr/>
      </p:nvGrpSpPr>
      <p:grpSpPr>
        <a:xfrm>
          <a:off x="0" y="0"/>
          <a:ext cx="0" cy="0"/>
          <a:chOff x="0" y="0"/>
          <a:chExt cx="0" cy="0"/>
        </a:xfrm>
      </p:grpSpPr>
      <p:sp>
        <p:nvSpPr>
          <p:cNvPr id="21" name="Google Shape;21;p21"/>
          <p:cNvSpPr txBox="1"/>
          <p:nvPr>
            <p:ph type="title"/>
          </p:nvPr>
        </p:nvSpPr>
        <p:spPr>
          <a:xfrm>
            <a:off x="934500" y="391875"/>
            <a:ext cx="7275000" cy="2019900"/>
          </a:xfrm>
          <a:prstGeom prst="rect">
            <a:avLst/>
          </a:prstGeom>
          <a:noFill/>
          <a:ln>
            <a:noFill/>
          </a:ln>
        </p:spPr>
        <p:txBody>
          <a:bodyPr anchorCtr="0" anchor="ctr" bIns="91425" lIns="91425" spcFirstLastPara="1" rIns="91425" wrap="square" tIns="91425">
            <a:normAutofit/>
          </a:bodyPr>
          <a:lstStyle>
            <a:lvl1pPr lv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2" name="Google Shape;22;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elling">
  <p:cSld name="MAIN_POINT">
    <p:bg>
      <p:bgPr>
        <a:blipFill>
          <a:blip r:embed="rId2">
            <a:alphaModFix/>
          </a:blip>
          <a:stretch>
            <a:fillRect/>
          </a:stretch>
        </a:blipFill>
      </p:bgPr>
    </p:bg>
    <p:spTree>
      <p:nvGrpSpPr>
        <p:cNvPr id="23" name="Shape 23"/>
        <p:cNvGrpSpPr/>
        <p:nvPr/>
      </p:nvGrpSpPr>
      <p:grpSpPr>
        <a:xfrm>
          <a:off x="0" y="0"/>
          <a:ext cx="0" cy="0"/>
          <a:chOff x="0" y="0"/>
          <a:chExt cx="0" cy="0"/>
        </a:xfrm>
      </p:grpSpPr>
      <p:sp>
        <p:nvSpPr>
          <p:cNvPr id="24" name="Google Shape;24;p22"/>
          <p:cNvSpPr txBox="1"/>
          <p:nvPr>
            <p:ph type="title"/>
          </p:nvPr>
        </p:nvSpPr>
        <p:spPr>
          <a:xfrm>
            <a:off x="1497200" y="753625"/>
            <a:ext cx="6975300" cy="29643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chemeClr val="lt1"/>
              </a:buClr>
              <a:buSzPts val="3600"/>
              <a:buFont typeface="PT Serif"/>
              <a:buNone/>
              <a:defRPr i="1" sz="3600">
                <a:solidFill>
                  <a:schemeClr val="lt1"/>
                </a:solidFill>
                <a:latin typeface="PT Serif"/>
                <a:ea typeface="PT Serif"/>
                <a:cs typeface="PT Serif"/>
                <a:sym typeface="PT Serif"/>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25" name="Google Shape;25;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oofdstuk" type="secHead">
  <p:cSld name="SECTION_HEADER">
    <p:bg>
      <p:bgPr>
        <a:solidFill>
          <a:srgbClr val="137E98"/>
        </a:solidFill>
      </p:bgPr>
    </p:bg>
    <p:spTree>
      <p:nvGrpSpPr>
        <p:cNvPr id="26" name="Shape 26"/>
        <p:cNvGrpSpPr/>
        <p:nvPr/>
      </p:nvGrpSpPr>
      <p:grpSpPr>
        <a:xfrm>
          <a:off x="0" y="0"/>
          <a:ext cx="0" cy="0"/>
          <a:chOff x="0" y="0"/>
          <a:chExt cx="0" cy="0"/>
        </a:xfrm>
      </p:grpSpPr>
      <p:sp>
        <p:nvSpPr>
          <p:cNvPr id="27" name="Google Shape;27;p23"/>
          <p:cNvSpPr txBox="1"/>
          <p:nvPr>
            <p:ph type="title"/>
          </p:nvPr>
        </p:nvSpPr>
        <p:spPr>
          <a:xfrm>
            <a:off x="934500" y="874200"/>
            <a:ext cx="7275000" cy="2031300"/>
          </a:xfrm>
          <a:prstGeom prst="rect">
            <a:avLst/>
          </a:prstGeom>
          <a:noFill/>
          <a:ln>
            <a:noFill/>
          </a:ln>
        </p:spPr>
        <p:txBody>
          <a:bodyPr anchorCtr="0" anchor="ctr" bIns="91425" lIns="91425" spcFirstLastPara="1" rIns="91425" wrap="square" tIns="91425">
            <a:normAutofit/>
          </a:bodyPr>
          <a:lstStyle>
            <a:lvl1pPr lv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8" name="Google Shape;28;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espreek (en presenteer)">
  <p:cSld name="SECTION_HEADER_1">
    <p:bg>
      <p:bgPr>
        <a:blipFill>
          <a:blip r:embed="rId2">
            <a:alphaModFix/>
          </a:blip>
          <a:stretch>
            <a:fillRect/>
          </a:stretch>
        </a:blipFill>
      </p:bgPr>
    </p:bg>
    <p:spTree>
      <p:nvGrpSpPr>
        <p:cNvPr id="29" name="Shape 29"/>
        <p:cNvGrpSpPr/>
        <p:nvPr/>
      </p:nvGrpSpPr>
      <p:grpSpPr>
        <a:xfrm>
          <a:off x="0" y="0"/>
          <a:ext cx="0" cy="0"/>
          <a:chOff x="0" y="0"/>
          <a:chExt cx="0" cy="0"/>
        </a:xfrm>
      </p:grpSpPr>
      <p:sp>
        <p:nvSpPr>
          <p:cNvPr id="30" name="Google Shape;30;p24"/>
          <p:cNvSpPr txBox="1"/>
          <p:nvPr>
            <p:ph type="title"/>
          </p:nvPr>
        </p:nvSpPr>
        <p:spPr>
          <a:xfrm>
            <a:off x="934500" y="391875"/>
            <a:ext cx="7275000" cy="2019900"/>
          </a:xfrm>
          <a:prstGeom prst="rect">
            <a:avLst/>
          </a:prstGeom>
          <a:noFill/>
          <a:ln>
            <a:noFill/>
          </a:ln>
        </p:spPr>
        <p:txBody>
          <a:bodyPr anchorCtr="0" anchor="ctr" bIns="91425" lIns="91425" spcFirstLastPara="1" rIns="91425" wrap="square" tIns="91425">
            <a:normAutofit/>
          </a:bodyPr>
          <a:lstStyle>
            <a:lvl1pPr lv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31" name="Google Shape;31;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ollenspel">
  <p:cSld name="SECTION_HEADER_1_1_1_1">
    <p:bg>
      <p:bgPr>
        <a:blipFill>
          <a:blip r:embed="rId2">
            <a:alphaModFix/>
          </a:blip>
          <a:stretch>
            <a:fillRect/>
          </a:stretch>
        </a:blipFill>
      </p:bgPr>
    </p:bg>
    <p:spTree>
      <p:nvGrpSpPr>
        <p:cNvPr id="32" name="Shape 32"/>
        <p:cNvGrpSpPr/>
        <p:nvPr/>
      </p:nvGrpSpPr>
      <p:grpSpPr>
        <a:xfrm>
          <a:off x="0" y="0"/>
          <a:ext cx="0" cy="0"/>
          <a:chOff x="0" y="0"/>
          <a:chExt cx="0" cy="0"/>
        </a:xfrm>
      </p:grpSpPr>
      <p:sp>
        <p:nvSpPr>
          <p:cNvPr id="33" name="Google Shape;33;p25"/>
          <p:cNvSpPr txBox="1"/>
          <p:nvPr>
            <p:ph type="title"/>
          </p:nvPr>
        </p:nvSpPr>
        <p:spPr>
          <a:xfrm>
            <a:off x="934500" y="391875"/>
            <a:ext cx="7275000" cy="2019900"/>
          </a:xfrm>
          <a:prstGeom prst="rect">
            <a:avLst/>
          </a:prstGeom>
          <a:noFill/>
          <a:ln>
            <a:noFill/>
          </a:ln>
        </p:spPr>
        <p:txBody>
          <a:bodyPr anchorCtr="0" anchor="ctr" bIns="91425" lIns="91425" spcFirstLastPara="1" rIns="91425" wrap="square" tIns="91425">
            <a:normAutofit/>
          </a:bodyPr>
          <a:lstStyle>
            <a:lvl1pPr lv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34" name="Google Shape;34;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86B6C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lt1"/>
              </a:buClr>
              <a:buSzPts val="2800"/>
              <a:buFont typeface="Open Sans"/>
              <a:buNone/>
              <a:defRPr b="1" i="0" sz="2800" u="none" cap="none" strike="noStrike">
                <a:solidFill>
                  <a:schemeClr val="lt1"/>
                </a:solidFill>
                <a:latin typeface="Open Sans"/>
                <a:ea typeface="Open Sans"/>
                <a:cs typeface="Open Sans"/>
                <a:sym typeface="Open Sans"/>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lt1"/>
              </a:buClr>
              <a:buSzPts val="1800"/>
              <a:buFont typeface="PT Serif"/>
              <a:buChar char="●"/>
              <a:defRPr b="0" i="0" sz="1800" u="none" cap="none" strike="noStrike">
                <a:solidFill>
                  <a:schemeClr val="lt1"/>
                </a:solidFill>
                <a:latin typeface="PT Serif"/>
                <a:ea typeface="PT Serif"/>
                <a:cs typeface="PT Serif"/>
                <a:sym typeface="PT Serif"/>
              </a:defRPr>
            </a:lvl1pPr>
            <a:lvl2pPr indent="-317500" lvl="1" marL="914400" marR="0" rtl="0" algn="l">
              <a:lnSpc>
                <a:spcPct val="115000"/>
              </a:lnSpc>
              <a:spcBef>
                <a:spcPts val="0"/>
              </a:spcBef>
              <a:spcAft>
                <a:spcPts val="0"/>
              </a:spcAft>
              <a:buClr>
                <a:schemeClr val="lt1"/>
              </a:buClr>
              <a:buSzPts val="1400"/>
              <a:buFont typeface="PT Serif"/>
              <a:buChar char="○"/>
              <a:defRPr b="0" i="0" sz="1400" u="none" cap="none" strike="noStrike">
                <a:solidFill>
                  <a:schemeClr val="lt1"/>
                </a:solidFill>
                <a:latin typeface="PT Serif"/>
                <a:ea typeface="PT Serif"/>
                <a:cs typeface="PT Serif"/>
                <a:sym typeface="PT Serif"/>
              </a:defRPr>
            </a:lvl2pPr>
            <a:lvl3pPr indent="-317500" lvl="2" marL="1371600" marR="0" rtl="0" algn="l">
              <a:lnSpc>
                <a:spcPct val="115000"/>
              </a:lnSpc>
              <a:spcBef>
                <a:spcPts val="0"/>
              </a:spcBef>
              <a:spcAft>
                <a:spcPts val="0"/>
              </a:spcAft>
              <a:buClr>
                <a:schemeClr val="lt1"/>
              </a:buClr>
              <a:buSzPts val="1400"/>
              <a:buFont typeface="PT Serif"/>
              <a:buChar char="■"/>
              <a:defRPr b="0" i="0" sz="1400" u="none" cap="none" strike="noStrike">
                <a:solidFill>
                  <a:schemeClr val="lt1"/>
                </a:solidFill>
                <a:latin typeface="PT Serif"/>
                <a:ea typeface="PT Serif"/>
                <a:cs typeface="PT Serif"/>
                <a:sym typeface="PT Serif"/>
              </a:defRPr>
            </a:lvl3pPr>
            <a:lvl4pPr indent="-317500" lvl="3" marL="1828800" marR="0" rtl="0" algn="l">
              <a:lnSpc>
                <a:spcPct val="115000"/>
              </a:lnSpc>
              <a:spcBef>
                <a:spcPts val="0"/>
              </a:spcBef>
              <a:spcAft>
                <a:spcPts val="0"/>
              </a:spcAft>
              <a:buClr>
                <a:schemeClr val="lt1"/>
              </a:buClr>
              <a:buSzPts val="1400"/>
              <a:buFont typeface="PT Serif"/>
              <a:buChar char="●"/>
              <a:defRPr b="0" i="0" sz="1400" u="none" cap="none" strike="noStrike">
                <a:solidFill>
                  <a:schemeClr val="lt1"/>
                </a:solidFill>
                <a:latin typeface="PT Serif"/>
                <a:ea typeface="PT Serif"/>
                <a:cs typeface="PT Serif"/>
                <a:sym typeface="PT Serif"/>
              </a:defRPr>
            </a:lvl4pPr>
            <a:lvl5pPr indent="-317500" lvl="4" marL="2286000" marR="0" rtl="0" algn="l">
              <a:lnSpc>
                <a:spcPct val="115000"/>
              </a:lnSpc>
              <a:spcBef>
                <a:spcPts val="0"/>
              </a:spcBef>
              <a:spcAft>
                <a:spcPts val="0"/>
              </a:spcAft>
              <a:buClr>
                <a:schemeClr val="lt1"/>
              </a:buClr>
              <a:buSzPts val="1400"/>
              <a:buFont typeface="PT Serif"/>
              <a:buChar char="○"/>
              <a:defRPr b="0" i="0" sz="1400" u="none" cap="none" strike="noStrike">
                <a:solidFill>
                  <a:schemeClr val="lt1"/>
                </a:solidFill>
                <a:latin typeface="PT Serif"/>
                <a:ea typeface="PT Serif"/>
                <a:cs typeface="PT Serif"/>
                <a:sym typeface="PT Serif"/>
              </a:defRPr>
            </a:lvl5pPr>
            <a:lvl6pPr indent="-317500" lvl="5" marL="2743200" marR="0" rtl="0" algn="l">
              <a:lnSpc>
                <a:spcPct val="115000"/>
              </a:lnSpc>
              <a:spcBef>
                <a:spcPts val="0"/>
              </a:spcBef>
              <a:spcAft>
                <a:spcPts val="0"/>
              </a:spcAft>
              <a:buClr>
                <a:schemeClr val="lt1"/>
              </a:buClr>
              <a:buSzPts val="1400"/>
              <a:buFont typeface="PT Serif"/>
              <a:buChar char="■"/>
              <a:defRPr b="0" i="0" sz="1400" u="none" cap="none" strike="noStrike">
                <a:solidFill>
                  <a:schemeClr val="lt1"/>
                </a:solidFill>
                <a:latin typeface="PT Serif"/>
                <a:ea typeface="PT Serif"/>
                <a:cs typeface="PT Serif"/>
                <a:sym typeface="PT Serif"/>
              </a:defRPr>
            </a:lvl6pPr>
            <a:lvl7pPr indent="-317500" lvl="6" marL="3200400" marR="0" rtl="0" algn="l">
              <a:lnSpc>
                <a:spcPct val="115000"/>
              </a:lnSpc>
              <a:spcBef>
                <a:spcPts val="0"/>
              </a:spcBef>
              <a:spcAft>
                <a:spcPts val="0"/>
              </a:spcAft>
              <a:buClr>
                <a:schemeClr val="lt1"/>
              </a:buClr>
              <a:buSzPts val="1400"/>
              <a:buFont typeface="PT Serif"/>
              <a:buChar char="●"/>
              <a:defRPr b="0" i="0" sz="1400" u="none" cap="none" strike="noStrike">
                <a:solidFill>
                  <a:schemeClr val="lt1"/>
                </a:solidFill>
                <a:latin typeface="PT Serif"/>
                <a:ea typeface="PT Serif"/>
                <a:cs typeface="PT Serif"/>
                <a:sym typeface="PT Serif"/>
              </a:defRPr>
            </a:lvl7pPr>
            <a:lvl8pPr indent="-317500" lvl="7" marL="3657600" marR="0" rtl="0" algn="l">
              <a:lnSpc>
                <a:spcPct val="115000"/>
              </a:lnSpc>
              <a:spcBef>
                <a:spcPts val="0"/>
              </a:spcBef>
              <a:spcAft>
                <a:spcPts val="0"/>
              </a:spcAft>
              <a:buClr>
                <a:schemeClr val="lt1"/>
              </a:buClr>
              <a:buSzPts val="1400"/>
              <a:buFont typeface="PT Serif"/>
              <a:buChar char="○"/>
              <a:defRPr b="0" i="0" sz="1400" u="none" cap="none" strike="noStrike">
                <a:solidFill>
                  <a:schemeClr val="lt1"/>
                </a:solidFill>
                <a:latin typeface="PT Serif"/>
                <a:ea typeface="PT Serif"/>
                <a:cs typeface="PT Serif"/>
                <a:sym typeface="PT Serif"/>
              </a:defRPr>
            </a:lvl8pPr>
            <a:lvl9pPr indent="-317500" lvl="8" marL="4114800" marR="0" rtl="0" algn="l">
              <a:lnSpc>
                <a:spcPct val="115000"/>
              </a:lnSpc>
              <a:spcBef>
                <a:spcPts val="0"/>
              </a:spcBef>
              <a:spcAft>
                <a:spcPts val="0"/>
              </a:spcAft>
              <a:buClr>
                <a:schemeClr val="lt1"/>
              </a:buClr>
              <a:buSzPts val="1400"/>
              <a:buFont typeface="PT Serif"/>
              <a:buChar char="■"/>
              <a:defRPr b="0" i="0" sz="1400" u="none" cap="none" strike="noStrike">
                <a:solidFill>
                  <a:schemeClr val="lt1"/>
                </a:solidFill>
                <a:latin typeface="PT Serif"/>
                <a:ea typeface="PT Serif"/>
                <a:cs typeface="PT Serif"/>
                <a:sym typeface="PT Serif"/>
              </a:defRPr>
            </a:lvl9pPr>
          </a:lstStyle>
          <a:p/>
        </p:txBody>
      </p:sp>
      <p:sp>
        <p:nvSpPr>
          <p:cNvPr id="8" name="Google Shape;8;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
          <p:cNvSpPr txBox="1"/>
          <p:nvPr>
            <p:ph type="ctrTitle"/>
          </p:nvPr>
        </p:nvSpPr>
        <p:spPr>
          <a:xfrm>
            <a:off x="311700" y="1105325"/>
            <a:ext cx="8520600" cy="29328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5000"/>
              <a:buNone/>
            </a:pPr>
            <a:r>
              <a:rPr lang="nl"/>
              <a:t>netwerken</a:t>
            </a:r>
            <a:br>
              <a:rPr lang="nl"/>
            </a:br>
            <a:r>
              <a:rPr lang="nl"/>
              <a:t>uitbouwen</a:t>
            </a:r>
            <a:endParaRPr/>
          </a:p>
          <a:p>
            <a:pPr indent="0" lvl="0" marL="0" rtl="0" algn="ctr">
              <a:lnSpc>
                <a:spcPct val="100000"/>
              </a:lnSpc>
              <a:spcBef>
                <a:spcPts val="0"/>
              </a:spcBef>
              <a:spcAft>
                <a:spcPts val="0"/>
              </a:spcAft>
              <a:buSzPts val="50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8"/>
          <p:cNvSpPr txBox="1"/>
          <p:nvPr>
            <p:ph type="title"/>
          </p:nvPr>
        </p:nvSpPr>
        <p:spPr>
          <a:xfrm>
            <a:off x="1497200" y="753625"/>
            <a:ext cx="6975300" cy="29643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3600"/>
              <a:buNone/>
            </a:pPr>
            <a:r>
              <a:rPr b="0" lang="nl"/>
              <a:t>Op een bijeenkomst of vorming willen mensen vaak niet connecteren. Ze staan liever bij wie ze kennen of ze hebben er te weinig tijd voor.</a:t>
            </a:r>
            <a:endParaRPr b="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9"/>
          <p:cNvSpPr txBox="1"/>
          <p:nvPr>
            <p:ph type="title"/>
          </p:nvPr>
        </p:nvSpPr>
        <p:spPr>
          <a:xfrm>
            <a:off x="1497200" y="753625"/>
            <a:ext cx="6975300" cy="29643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3600"/>
              <a:buNone/>
            </a:pPr>
            <a:r>
              <a:rPr b="0" lang="nl"/>
              <a:t>Ik vraag liever niet te veel aan mijn netwerk of mensen die ik ken. Voor wat hoort wat, en wie weet wat ze achteraf aan me gaan vragen of van me verwachten.</a:t>
            </a:r>
            <a:endParaRPr b="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0"/>
          <p:cNvSpPr txBox="1"/>
          <p:nvPr>
            <p:ph type="title"/>
          </p:nvPr>
        </p:nvSpPr>
        <p:spPr>
          <a:xfrm>
            <a:off x="934500" y="391875"/>
            <a:ext cx="7275000" cy="2019900"/>
          </a:xfrm>
          <a:prstGeom prst="rect">
            <a:avLst/>
          </a:prstGeom>
          <a:noFill/>
          <a:ln>
            <a:noFill/>
          </a:ln>
        </p:spPr>
        <p:txBody>
          <a:bodyPr anchorCtr="0" anchor="ctr" bIns="91425" lIns="91425" spcFirstLastPara="1" rIns="91425" wrap="square" tIns="91425">
            <a:normAutofit/>
          </a:bodyPr>
          <a:lstStyle/>
          <a:p>
            <a:pPr indent="0" lvl="0" marL="0" rtl="0" algn="ctr">
              <a:lnSpc>
                <a:spcPct val="115000"/>
              </a:lnSpc>
              <a:spcBef>
                <a:spcPts val="0"/>
              </a:spcBef>
              <a:spcAft>
                <a:spcPts val="0"/>
              </a:spcAft>
              <a:buSzPts val="3600"/>
              <a:buNone/>
            </a:pPr>
            <a:r>
              <a:rPr lang="nl"/>
              <a:t>Jouw netwerk</a:t>
            </a:r>
            <a:br>
              <a:rPr lang="nl"/>
            </a:br>
            <a:r>
              <a:rPr lang="nl"/>
              <a:t>in kaart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1"/>
          <p:cNvSpPr txBox="1"/>
          <p:nvPr>
            <p:ph idx="4294967295" type="title"/>
          </p:nvPr>
        </p:nvSpPr>
        <p:spPr>
          <a:xfrm>
            <a:off x="1497200" y="753625"/>
            <a:ext cx="6975300" cy="29643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800"/>
              <a:buNone/>
            </a:pPr>
            <a:r>
              <a:rPr i="1" lang="nl">
                <a:latin typeface="PT Serif"/>
                <a:ea typeface="PT Serif"/>
                <a:cs typeface="PT Serif"/>
                <a:sym typeface="PT Serif"/>
              </a:rPr>
              <a:t>1</a:t>
            </a:r>
            <a:endParaRPr i="1">
              <a:latin typeface="PT Serif"/>
              <a:ea typeface="PT Serif"/>
              <a:cs typeface="PT Serif"/>
              <a:sym typeface="PT Serif"/>
            </a:endParaRPr>
          </a:p>
          <a:p>
            <a:pPr indent="0" lvl="0" marL="0" rtl="0" algn="l">
              <a:lnSpc>
                <a:spcPct val="100000"/>
              </a:lnSpc>
              <a:spcBef>
                <a:spcPts val="1000"/>
              </a:spcBef>
              <a:spcAft>
                <a:spcPts val="0"/>
              </a:spcAft>
              <a:buSzPts val="2800"/>
              <a:buNone/>
            </a:pPr>
            <a:r>
              <a:rPr b="0" i="1" lang="nl">
                <a:latin typeface="PT Serif"/>
                <a:ea typeface="PT Serif"/>
                <a:cs typeface="PT Serif"/>
                <a:sym typeface="PT Serif"/>
              </a:rPr>
              <a:t>Wie vraag je om hulp wanneer je een probleem hebt? </a:t>
            </a:r>
            <a:endParaRPr b="0" i="1">
              <a:latin typeface="PT Serif"/>
              <a:ea typeface="PT Serif"/>
              <a:cs typeface="PT Serif"/>
              <a:sym typeface="PT Serif"/>
            </a:endParaRPr>
          </a:p>
          <a:p>
            <a:pPr indent="0" lvl="0" marL="0" rtl="0" algn="l">
              <a:lnSpc>
                <a:spcPct val="100000"/>
              </a:lnSpc>
              <a:spcBef>
                <a:spcPts val="1000"/>
              </a:spcBef>
              <a:spcAft>
                <a:spcPts val="1000"/>
              </a:spcAft>
              <a:buSzPts val="2800"/>
              <a:buNone/>
            </a:pPr>
            <a:r>
              <a:rPr b="0" i="1" lang="nl">
                <a:latin typeface="PT Serif"/>
                <a:ea typeface="PT Serif"/>
                <a:cs typeface="PT Serif"/>
                <a:sym typeface="PT Serif"/>
              </a:rPr>
              <a:t>Denk verder dan vrienden, familie en collega’s.</a:t>
            </a:r>
            <a:endParaRPr b="0" i="1">
              <a:latin typeface="PT Serif"/>
              <a:ea typeface="PT Serif"/>
              <a:cs typeface="PT Serif"/>
              <a:sym typeface="PT Serif"/>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2"/>
          <p:cNvSpPr txBox="1"/>
          <p:nvPr>
            <p:ph idx="4294967295" type="title"/>
          </p:nvPr>
        </p:nvSpPr>
        <p:spPr>
          <a:xfrm>
            <a:off x="1497200" y="753625"/>
            <a:ext cx="6975300" cy="29643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800"/>
              <a:buNone/>
            </a:pPr>
            <a:r>
              <a:rPr i="1" lang="nl">
                <a:latin typeface="PT Serif"/>
                <a:ea typeface="PT Serif"/>
                <a:cs typeface="PT Serif"/>
                <a:sym typeface="PT Serif"/>
              </a:rPr>
              <a:t>2</a:t>
            </a:r>
            <a:endParaRPr i="1">
              <a:latin typeface="PT Serif"/>
              <a:ea typeface="PT Serif"/>
              <a:cs typeface="PT Serif"/>
              <a:sym typeface="PT Serif"/>
            </a:endParaRPr>
          </a:p>
          <a:p>
            <a:pPr indent="0" lvl="0" marL="0" rtl="0" algn="l">
              <a:lnSpc>
                <a:spcPct val="100000"/>
              </a:lnSpc>
              <a:spcBef>
                <a:spcPts val="1000"/>
              </a:spcBef>
              <a:spcAft>
                <a:spcPts val="1000"/>
              </a:spcAft>
              <a:buSzPts val="2800"/>
              <a:buNone/>
            </a:pPr>
            <a:r>
              <a:rPr b="0" i="1" lang="nl">
                <a:latin typeface="PT Serif"/>
                <a:ea typeface="PT Serif"/>
                <a:cs typeface="PT Serif"/>
                <a:sym typeface="PT Serif"/>
              </a:rPr>
              <a:t>Loop even rond om inspiratie op te doen bij de anderen.</a:t>
            </a:r>
            <a:endParaRPr b="0" i="1">
              <a:latin typeface="PT Serif"/>
              <a:ea typeface="PT Serif"/>
              <a:cs typeface="PT Serif"/>
              <a:sym typeface="PT Serif"/>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3"/>
          <p:cNvSpPr txBox="1"/>
          <p:nvPr>
            <p:ph idx="4294967295" type="title"/>
          </p:nvPr>
        </p:nvSpPr>
        <p:spPr>
          <a:xfrm>
            <a:off x="1497200" y="753625"/>
            <a:ext cx="6975300" cy="29643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800"/>
              <a:buNone/>
            </a:pPr>
            <a:r>
              <a:rPr i="1" lang="nl">
                <a:latin typeface="PT Serif"/>
                <a:ea typeface="PT Serif"/>
                <a:cs typeface="PT Serif"/>
                <a:sym typeface="PT Serif"/>
              </a:rPr>
              <a:t>3</a:t>
            </a:r>
            <a:endParaRPr i="1">
              <a:latin typeface="PT Serif"/>
              <a:ea typeface="PT Serif"/>
              <a:cs typeface="PT Serif"/>
              <a:sym typeface="PT Serif"/>
            </a:endParaRPr>
          </a:p>
          <a:p>
            <a:pPr indent="0" lvl="0" marL="0" rtl="0" algn="l">
              <a:lnSpc>
                <a:spcPct val="100000"/>
              </a:lnSpc>
              <a:spcBef>
                <a:spcPts val="1000"/>
              </a:spcBef>
              <a:spcAft>
                <a:spcPts val="1000"/>
              </a:spcAft>
              <a:buSzPts val="2800"/>
              <a:buNone/>
            </a:pPr>
            <a:r>
              <a:rPr b="0" i="1" lang="nl">
                <a:latin typeface="PT Serif"/>
                <a:ea typeface="PT Serif"/>
                <a:cs typeface="PT Serif"/>
                <a:sym typeface="PT Serif"/>
              </a:rPr>
              <a:t>Werk je netwerkkaart af.</a:t>
            </a:r>
            <a:endParaRPr b="0" i="1">
              <a:latin typeface="PT Serif"/>
              <a:ea typeface="PT Serif"/>
              <a:cs typeface="PT Serif"/>
              <a:sym typeface="PT Serif"/>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4"/>
          <p:cNvSpPr txBox="1"/>
          <p:nvPr>
            <p:ph idx="4294967295" type="title"/>
          </p:nvPr>
        </p:nvSpPr>
        <p:spPr>
          <a:xfrm>
            <a:off x="1497200" y="753625"/>
            <a:ext cx="6975300" cy="29643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i="1" lang="nl">
                <a:latin typeface="PT Serif"/>
                <a:ea typeface="PT Serif"/>
                <a:cs typeface="PT Serif"/>
                <a:sym typeface="PT Serif"/>
              </a:rPr>
              <a:t>4 – Bespreek</a:t>
            </a:r>
            <a:endParaRPr i="1">
              <a:latin typeface="PT Serif"/>
              <a:ea typeface="PT Serif"/>
              <a:cs typeface="PT Serif"/>
              <a:sym typeface="PT Serif"/>
            </a:endParaRPr>
          </a:p>
          <a:p>
            <a:pPr indent="0" lvl="0" marL="0" rtl="0" algn="l">
              <a:lnSpc>
                <a:spcPct val="100000"/>
              </a:lnSpc>
              <a:spcBef>
                <a:spcPts val="1000"/>
              </a:spcBef>
              <a:spcAft>
                <a:spcPts val="0"/>
              </a:spcAft>
              <a:buSzPct val="111111"/>
              <a:buNone/>
            </a:pPr>
            <a:r>
              <a:rPr b="0" i="1" lang="nl">
                <a:latin typeface="PT Serif"/>
                <a:ea typeface="PT Serif"/>
                <a:cs typeface="PT Serif"/>
                <a:sym typeface="PT Serif"/>
              </a:rPr>
              <a:t>Hoe vaak doe jij al een beroep op jouw netwerk?</a:t>
            </a:r>
            <a:endParaRPr b="0" i="1">
              <a:latin typeface="PT Serif"/>
              <a:ea typeface="PT Serif"/>
              <a:cs typeface="PT Serif"/>
              <a:sym typeface="PT Serif"/>
            </a:endParaRPr>
          </a:p>
          <a:p>
            <a:pPr indent="0" lvl="0" marL="0" rtl="0" algn="l">
              <a:lnSpc>
                <a:spcPct val="100000"/>
              </a:lnSpc>
              <a:spcBef>
                <a:spcPts val="1000"/>
              </a:spcBef>
              <a:spcAft>
                <a:spcPts val="0"/>
              </a:spcAft>
              <a:buSzPct val="111111"/>
              <a:buNone/>
            </a:pPr>
            <a:r>
              <a:rPr b="0" i="1" lang="nl">
                <a:latin typeface="PT Serif"/>
                <a:ea typeface="PT Serif"/>
                <a:cs typeface="PT Serif"/>
                <a:sym typeface="PT Serif"/>
              </a:rPr>
              <a:t>Hoe vaak doen anderen een beroep op jou?</a:t>
            </a:r>
            <a:endParaRPr b="0" i="1">
              <a:latin typeface="PT Serif"/>
              <a:ea typeface="PT Serif"/>
              <a:cs typeface="PT Serif"/>
              <a:sym typeface="PT Serif"/>
            </a:endParaRPr>
          </a:p>
          <a:p>
            <a:pPr indent="0" lvl="0" marL="0" rtl="0" algn="l">
              <a:lnSpc>
                <a:spcPct val="100000"/>
              </a:lnSpc>
              <a:spcBef>
                <a:spcPts val="1000"/>
              </a:spcBef>
              <a:spcAft>
                <a:spcPts val="0"/>
              </a:spcAft>
              <a:buSzPct val="111111"/>
              <a:buNone/>
            </a:pPr>
            <a:r>
              <a:rPr b="0" i="1" lang="nl">
                <a:latin typeface="PT Serif"/>
                <a:ea typeface="PT Serif"/>
                <a:cs typeface="PT Serif"/>
                <a:sym typeface="PT Serif"/>
              </a:rPr>
              <a:t>Wat is het nut hiervan? Wat zijn de voor- en nadelen? Hoe kan je dit nog meer stimuleren? Wat kan je zelf doen?</a:t>
            </a:r>
            <a:endParaRPr b="0" i="1">
              <a:latin typeface="PT Serif"/>
              <a:ea typeface="PT Serif"/>
              <a:cs typeface="PT Serif"/>
              <a:sym typeface="PT Serif"/>
            </a:endParaRPr>
          </a:p>
          <a:p>
            <a:pPr indent="0" lvl="0" marL="0" rtl="0" algn="l">
              <a:lnSpc>
                <a:spcPct val="100000"/>
              </a:lnSpc>
              <a:spcBef>
                <a:spcPts val="1000"/>
              </a:spcBef>
              <a:spcAft>
                <a:spcPts val="1000"/>
              </a:spcAft>
              <a:buSzPct val="111111"/>
              <a:buNone/>
            </a:pPr>
            <a:r>
              <a:rPr b="0" i="1" lang="nl">
                <a:latin typeface="PT Serif"/>
                <a:ea typeface="PT Serif"/>
                <a:cs typeface="PT Serif"/>
                <a:sym typeface="PT Serif"/>
              </a:rPr>
              <a:t>Wat maakt het moeilijk om beroep te doen op anderen?</a:t>
            </a:r>
            <a:endParaRPr b="0" i="1">
              <a:latin typeface="PT Serif"/>
              <a:ea typeface="PT Serif"/>
              <a:cs typeface="PT Serif"/>
              <a:sym typeface="PT Serif"/>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5"/>
          <p:cNvSpPr txBox="1"/>
          <p:nvPr>
            <p:ph type="title"/>
          </p:nvPr>
        </p:nvSpPr>
        <p:spPr>
          <a:xfrm>
            <a:off x="934500" y="391875"/>
            <a:ext cx="7275000" cy="2019900"/>
          </a:xfrm>
          <a:prstGeom prst="rect">
            <a:avLst/>
          </a:prstGeom>
          <a:noFill/>
          <a:ln>
            <a:noFill/>
          </a:ln>
        </p:spPr>
        <p:txBody>
          <a:bodyPr anchorCtr="0" anchor="ctr" bIns="91425" lIns="91425" spcFirstLastPara="1" rIns="91425" wrap="square" tIns="91425">
            <a:normAutofit/>
          </a:bodyPr>
          <a:lstStyle/>
          <a:p>
            <a:pPr indent="0" lvl="0" marL="0" rtl="0" algn="ctr">
              <a:lnSpc>
                <a:spcPct val="115000"/>
              </a:lnSpc>
              <a:spcBef>
                <a:spcPts val="0"/>
              </a:spcBef>
              <a:spcAft>
                <a:spcPts val="0"/>
              </a:spcAft>
              <a:buSzPts val="3600"/>
              <a:buNone/>
            </a:pPr>
            <a:r>
              <a:rPr lang="nl"/>
              <a:t>Afsluiter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2"/>
          <p:cNvSpPr txBox="1"/>
          <p:nvPr>
            <p:ph type="title"/>
          </p:nvPr>
        </p:nvSpPr>
        <p:spPr>
          <a:xfrm>
            <a:off x="934500" y="391875"/>
            <a:ext cx="7275000" cy="2019900"/>
          </a:xfrm>
          <a:prstGeom prst="rect">
            <a:avLst/>
          </a:prstGeom>
          <a:noFill/>
          <a:ln>
            <a:noFill/>
          </a:ln>
        </p:spPr>
        <p:txBody>
          <a:bodyPr anchorCtr="0" anchor="ctr" bIns="91425" lIns="91425" spcFirstLastPara="1" rIns="91425" wrap="square" tIns="91425">
            <a:normAutofit/>
          </a:bodyPr>
          <a:lstStyle/>
          <a:p>
            <a:pPr indent="0" lvl="0" marL="0" rtl="0" algn="ctr">
              <a:lnSpc>
                <a:spcPct val="115000"/>
              </a:lnSpc>
              <a:spcBef>
                <a:spcPts val="0"/>
              </a:spcBef>
              <a:spcAft>
                <a:spcPts val="0"/>
              </a:spcAft>
              <a:buSzPts val="3600"/>
              <a:buNone/>
            </a:pPr>
            <a:r>
              <a:rPr lang="nl"/>
              <a:t>Waarover gaat het?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3"/>
          <p:cNvSpPr txBox="1"/>
          <p:nvPr>
            <p:ph type="title"/>
          </p:nvPr>
        </p:nvSpPr>
        <p:spPr>
          <a:xfrm>
            <a:off x="934500" y="391875"/>
            <a:ext cx="7275000" cy="2019900"/>
          </a:xfrm>
          <a:prstGeom prst="rect">
            <a:avLst/>
          </a:prstGeom>
          <a:noFill/>
          <a:ln>
            <a:noFill/>
          </a:ln>
        </p:spPr>
        <p:txBody>
          <a:bodyPr anchorCtr="0" anchor="ctr" bIns="91425" lIns="91425" spcFirstLastPara="1" rIns="91425" wrap="square" tIns="91425">
            <a:normAutofit/>
          </a:bodyPr>
          <a:lstStyle/>
          <a:p>
            <a:pPr indent="0" lvl="0" marL="0" rtl="0" algn="ctr">
              <a:lnSpc>
                <a:spcPct val="115000"/>
              </a:lnSpc>
              <a:spcBef>
                <a:spcPts val="0"/>
              </a:spcBef>
              <a:spcAft>
                <a:spcPts val="0"/>
              </a:spcAft>
              <a:buSzPts val="3600"/>
              <a:buNone/>
            </a:pPr>
            <a:r>
              <a:rPr lang="nl"/>
              <a:t>SWOT-analyse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pic>
        <p:nvPicPr>
          <p:cNvPr id="81" name="Google Shape;81;p4"/>
          <p:cNvPicPr preferRelativeResize="0"/>
          <p:nvPr/>
        </p:nvPicPr>
        <p:blipFill rotWithShape="1">
          <a:blip r:embed="rId3">
            <a:alphaModFix/>
          </a:blip>
          <a:srcRect b="0" l="0" r="0" t="0"/>
          <a:stretch/>
        </p:blipFill>
        <p:spPr>
          <a:xfrm>
            <a:off x="0" y="0"/>
            <a:ext cx="9144000" cy="514350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5"/>
          <p:cNvSpPr txBox="1"/>
          <p:nvPr>
            <p:ph idx="4294967295" type="title"/>
          </p:nvPr>
        </p:nvSpPr>
        <p:spPr>
          <a:xfrm>
            <a:off x="923900" y="753625"/>
            <a:ext cx="7671600" cy="2964300"/>
          </a:xfrm>
          <a:prstGeom prst="rect">
            <a:avLst/>
          </a:prstGeom>
          <a:noFill/>
          <a:ln>
            <a:noFill/>
          </a:ln>
        </p:spPr>
        <p:txBody>
          <a:bodyPr anchorCtr="0" anchor="t" bIns="91425" lIns="91425" spcFirstLastPara="1" rIns="91425" wrap="square" tIns="91425">
            <a:noAutofit/>
          </a:bodyPr>
          <a:lstStyle/>
          <a:p>
            <a:pPr indent="-419100" lvl="0" marL="457200" rtl="0" algn="l">
              <a:lnSpc>
                <a:spcPct val="100000"/>
              </a:lnSpc>
              <a:spcBef>
                <a:spcPts val="0"/>
              </a:spcBef>
              <a:spcAft>
                <a:spcPts val="0"/>
              </a:spcAft>
              <a:buSzPts val="3000"/>
              <a:buFont typeface="PT Serif"/>
              <a:buAutoNum type="arabicPeriod"/>
            </a:pPr>
            <a:r>
              <a:rPr b="0" i="1" lang="nl" sz="3000">
                <a:latin typeface="PT Serif"/>
                <a:ea typeface="PT Serif"/>
                <a:cs typeface="PT Serif"/>
                <a:sym typeface="PT Serif"/>
              </a:rPr>
              <a:t>Zoek naar versterkende of complementaire contacten en steunpunten.  </a:t>
            </a:r>
            <a:endParaRPr b="0" i="1" sz="3000">
              <a:latin typeface="PT Serif"/>
              <a:ea typeface="PT Serif"/>
              <a:cs typeface="PT Serif"/>
              <a:sym typeface="PT Serif"/>
            </a:endParaRPr>
          </a:p>
          <a:p>
            <a:pPr indent="-419100" lvl="0" marL="457200" rtl="0" algn="l">
              <a:lnSpc>
                <a:spcPct val="100000"/>
              </a:lnSpc>
              <a:spcBef>
                <a:spcPts val="1000"/>
              </a:spcBef>
              <a:spcAft>
                <a:spcPts val="1000"/>
              </a:spcAft>
              <a:buSzPts val="3000"/>
              <a:buFont typeface="PT Serif"/>
              <a:buAutoNum type="arabicPeriod"/>
            </a:pPr>
            <a:r>
              <a:rPr b="0" i="1" lang="nl" sz="3000">
                <a:latin typeface="PT Serif"/>
                <a:ea typeface="PT Serif"/>
                <a:cs typeface="PT Serif"/>
                <a:sym typeface="PT Serif"/>
              </a:rPr>
              <a:t>Sta stil bij aspecten als bedrijfsstrategie, innovatie, financiën, opvolging bedrijfsstructuur, groeiscenario's, import en export, investeringen, HRM en personeelsbeheer, aan- en verkoop, … </a:t>
            </a:r>
            <a:endParaRPr b="0" i="1" sz="3000">
              <a:latin typeface="PT Serif"/>
              <a:ea typeface="PT Serif"/>
              <a:cs typeface="PT Serif"/>
              <a:sym typeface="PT Serif"/>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id="91" name="Google Shape;91;g275d771a8c5_0_9"/>
          <p:cNvPicPr preferRelativeResize="0"/>
          <p:nvPr/>
        </p:nvPicPr>
        <p:blipFill rotWithShape="1">
          <a:blip r:embed="rId3">
            <a:alphaModFix/>
          </a:blip>
          <a:srcRect b="0" l="0" r="0" t="0"/>
          <a:stretch/>
        </p:blipFill>
        <p:spPr>
          <a:xfrm>
            <a:off x="0" y="0"/>
            <a:ext cx="9144000" cy="5143505"/>
          </a:xfrm>
          <a:prstGeom prst="rect">
            <a:avLst/>
          </a:prstGeom>
          <a:noFill/>
          <a:ln>
            <a:noFill/>
          </a:ln>
        </p:spPr>
      </p:pic>
      <p:sp>
        <p:nvSpPr>
          <p:cNvPr id="92" name="Google Shape;92;g275d771a8c5_0_9"/>
          <p:cNvSpPr txBox="1"/>
          <p:nvPr/>
        </p:nvSpPr>
        <p:spPr>
          <a:xfrm>
            <a:off x="942625" y="910550"/>
            <a:ext cx="2725200" cy="109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Specialisme van de organisatie — USP’s van de organisatie — Nieuwe en innovatieve producten of diensten — Locatie van het bedrijf — Kwaliteitsprocessen en -procedures — Goed imago — Andere aspecten van de organisatie die waarde toevoegen</a:t>
            </a:r>
            <a:endParaRPr b="1" sz="900">
              <a:solidFill>
                <a:schemeClr val="accent2"/>
              </a:solidFill>
              <a:latin typeface="Courier New"/>
              <a:ea typeface="Courier New"/>
              <a:cs typeface="Courier New"/>
              <a:sym typeface="Courier New"/>
            </a:endParaRPr>
          </a:p>
        </p:txBody>
      </p:sp>
      <p:sp>
        <p:nvSpPr>
          <p:cNvPr id="93" name="Google Shape;93;g275d771a8c5_0_9"/>
          <p:cNvSpPr txBox="1"/>
          <p:nvPr/>
        </p:nvSpPr>
        <p:spPr>
          <a:xfrm>
            <a:off x="4225725" y="910550"/>
            <a:ext cx="2725200" cy="109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Gebrek aan marketing expertise — Niet-onderscheidende producten of diensten tov. de concurrentie — Locatie van het bedrijf </a:t>
            </a:r>
            <a:endParaRPr b="1" sz="900">
              <a:solidFill>
                <a:schemeClr val="accent2"/>
              </a:solidFill>
              <a:latin typeface="Courier New"/>
              <a:ea typeface="Courier New"/>
              <a:cs typeface="Courier New"/>
              <a:sym typeface="Courier New"/>
            </a:endParaRPr>
          </a:p>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Matige of slechte kwaliteit van producten of diensten </a:t>
            </a:r>
            <a:endParaRPr b="1" sz="900">
              <a:solidFill>
                <a:schemeClr val="accent2"/>
              </a:solidFill>
              <a:latin typeface="Courier New"/>
              <a:ea typeface="Courier New"/>
              <a:cs typeface="Courier New"/>
              <a:sym typeface="Courier New"/>
            </a:endParaRPr>
          </a:p>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Beschadigde reputatie — Efficiëntie</a:t>
            </a:r>
            <a:endParaRPr b="1" sz="900">
              <a:solidFill>
                <a:schemeClr val="accent2"/>
              </a:solidFill>
              <a:latin typeface="Courier New"/>
              <a:ea typeface="Courier New"/>
              <a:cs typeface="Courier New"/>
              <a:sym typeface="Courier New"/>
            </a:endParaRPr>
          </a:p>
        </p:txBody>
      </p:sp>
      <p:sp>
        <p:nvSpPr>
          <p:cNvPr id="94" name="Google Shape;94;g275d771a8c5_0_9"/>
          <p:cNvSpPr txBox="1"/>
          <p:nvPr/>
        </p:nvSpPr>
        <p:spPr>
          <a:xfrm>
            <a:off x="942625" y="2943250"/>
            <a:ext cx="2725200" cy="109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Snelle ontwikkelingen in de markt — Samenwerkingen met andere bedrijven — Ontstaan van nieuwe markten — Internationale markt verkennen — Technologische ontwikkelingen — Klanten kapitaalkrachtiger</a:t>
            </a:r>
            <a:endParaRPr b="1" sz="900">
              <a:solidFill>
                <a:schemeClr val="accent2"/>
              </a:solidFill>
              <a:latin typeface="Courier New"/>
              <a:ea typeface="Courier New"/>
              <a:cs typeface="Courier New"/>
              <a:sym typeface="Courier New"/>
            </a:endParaRPr>
          </a:p>
        </p:txBody>
      </p:sp>
      <p:sp>
        <p:nvSpPr>
          <p:cNvPr id="95" name="Google Shape;95;g275d771a8c5_0_9"/>
          <p:cNvSpPr txBox="1"/>
          <p:nvPr/>
        </p:nvSpPr>
        <p:spPr>
          <a:xfrm>
            <a:off x="4225725" y="2943250"/>
            <a:ext cx="2725200" cy="109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Nieuwe concurrentie in de markt — Prijsoorlogen met concurrenten — Concurrent heeft betere toegang tot goede distributiekanalen </a:t>
            </a:r>
            <a:endParaRPr b="1" sz="900">
              <a:solidFill>
                <a:schemeClr val="accent2"/>
              </a:solidFill>
              <a:latin typeface="Courier New"/>
              <a:ea typeface="Courier New"/>
              <a:cs typeface="Courier New"/>
              <a:sym typeface="Courier New"/>
            </a:endParaRPr>
          </a:p>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Markt terughoudend mbt. technologische ontwikkelingen — Nieuwe wetgeving mbt. jouw product</a:t>
            </a:r>
            <a:endParaRPr b="1" sz="900">
              <a:solidFill>
                <a:schemeClr val="accent2"/>
              </a:solidFill>
              <a:latin typeface="Courier New"/>
              <a:ea typeface="Courier New"/>
              <a:cs typeface="Courier New"/>
              <a:sym typeface="Courier New"/>
            </a:endParaRPr>
          </a:p>
        </p:txBody>
      </p:sp>
      <p:sp>
        <p:nvSpPr>
          <p:cNvPr id="96" name="Google Shape;96;g275d771a8c5_0_9"/>
          <p:cNvSpPr txBox="1"/>
          <p:nvPr/>
        </p:nvSpPr>
        <p:spPr>
          <a:xfrm>
            <a:off x="2635450" y="2116050"/>
            <a:ext cx="2725200" cy="346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nl" sz="900">
                <a:solidFill>
                  <a:schemeClr val="accent6"/>
                </a:solidFill>
                <a:latin typeface="Courier New"/>
                <a:ea typeface="Courier New"/>
                <a:cs typeface="Courier New"/>
                <a:sym typeface="Courier New"/>
              </a:rPr>
              <a:t>ALGEMEEN VOORBEELD</a:t>
            </a:r>
            <a:endParaRPr b="1" sz="900">
              <a:solidFill>
                <a:schemeClr val="accent6"/>
              </a:solidFill>
              <a:latin typeface="Courier New"/>
              <a:ea typeface="Courier New"/>
              <a:cs typeface="Courier New"/>
              <a:sym typeface="Courier New"/>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id="101" name="Google Shape;101;g275d771a8c5_0_0"/>
          <p:cNvPicPr preferRelativeResize="0"/>
          <p:nvPr/>
        </p:nvPicPr>
        <p:blipFill rotWithShape="1">
          <a:blip r:embed="rId3">
            <a:alphaModFix/>
          </a:blip>
          <a:srcRect b="0" l="0" r="0" t="0"/>
          <a:stretch/>
        </p:blipFill>
        <p:spPr>
          <a:xfrm>
            <a:off x="0" y="0"/>
            <a:ext cx="9144000" cy="5143505"/>
          </a:xfrm>
          <a:prstGeom prst="rect">
            <a:avLst/>
          </a:prstGeom>
          <a:noFill/>
          <a:ln>
            <a:noFill/>
          </a:ln>
        </p:spPr>
      </p:pic>
      <p:sp>
        <p:nvSpPr>
          <p:cNvPr id="102" name="Google Shape;102;g275d771a8c5_0_0"/>
          <p:cNvSpPr txBox="1"/>
          <p:nvPr/>
        </p:nvSpPr>
        <p:spPr>
          <a:xfrm>
            <a:off x="942625" y="910550"/>
            <a:ext cx="2725200" cy="109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Lokale productie van T-shirts betekent dat bestellingen sneller worden verwerkt</a:t>
            </a:r>
            <a:endParaRPr b="1" sz="900">
              <a:solidFill>
                <a:schemeClr val="accent2"/>
              </a:solidFill>
              <a:latin typeface="Courier New"/>
              <a:ea typeface="Courier New"/>
              <a:cs typeface="Courier New"/>
              <a:sym typeface="Courier New"/>
            </a:endParaRPr>
          </a:p>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Veel vaste klanten die het bedrijf promoten</a:t>
            </a:r>
            <a:endParaRPr b="1" sz="900">
              <a:solidFill>
                <a:schemeClr val="accent2"/>
              </a:solidFill>
              <a:latin typeface="Courier New"/>
              <a:ea typeface="Courier New"/>
              <a:cs typeface="Courier New"/>
              <a:sym typeface="Courier New"/>
            </a:endParaRPr>
          </a:p>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Goede zoekmachinepositie zorgt voor toename gratis verkeer</a:t>
            </a:r>
            <a:endParaRPr b="1" sz="900">
              <a:solidFill>
                <a:schemeClr val="accent2"/>
              </a:solidFill>
              <a:latin typeface="Courier New"/>
              <a:ea typeface="Courier New"/>
              <a:cs typeface="Courier New"/>
              <a:sym typeface="Courier New"/>
            </a:endParaRPr>
          </a:p>
        </p:txBody>
      </p:sp>
      <p:sp>
        <p:nvSpPr>
          <p:cNvPr id="103" name="Google Shape;103;g275d771a8c5_0_0"/>
          <p:cNvSpPr txBox="1"/>
          <p:nvPr/>
        </p:nvSpPr>
        <p:spPr>
          <a:xfrm>
            <a:off x="4225725" y="910550"/>
            <a:ext cx="2725200" cy="109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Prijs van lokaal gemaakte T-shirts is niet concurrerend genoeg</a:t>
            </a:r>
            <a:endParaRPr b="1" sz="900">
              <a:solidFill>
                <a:schemeClr val="accent2"/>
              </a:solidFill>
              <a:latin typeface="Courier New"/>
              <a:ea typeface="Courier New"/>
              <a:cs typeface="Courier New"/>
              <a:sym typeface="Courier New"/>
            </a:endParaRPr>
          </a:p>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Hogere kosten = minder materiaalkeuze door voorraadkosten</a:t>
            </a:r>
            <a:endParaRPr b="1" sz="900">
              <a:solidFill>
                <a:schemeClr val="accent2"/>
              </a:solidFill>
              <a:latin typeface="Courier New"/>
              <a:ea typeface="Courier New"/>
              <a:cs typeface="Courier New"/>
              <a:sym typeface="Courier New"/>
            </a:endParaRPr>
          </a:p>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Klanten nemen niet graag hun eigen maten op</a:t>
            </a:r>
            <a:endParaRPr b="1" sz="900">
              <a:solidFill>
                <a:schemeClr val="accent2"/>
              </a:solidFill>
              <a:latin typeface="Courier New"/>
              <a:ea typeface="Courier New"/>
              <a:cs typeface="Courier New"/>
              <a:sym typeface="Courier New"/>
            </a:endParaRPr>
          </a:p>
        </p:txBody>
      </p:sp>
      <p:sp>
        <p:nvSpPr>
          <p:cNvPr id="104" name="Google Shape;104;g275d771a8c5_0_0"/>
          <p:cNvSpPr txBox="1"/>
          <p:nvPr/>
        </p:nvSpPr>
        <p:spPr>
          <a:xfrm>
            <a:off x="942625" y="2943250"/>
            <a:ext cx="2725200" cy="109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Meer conversies door gebruik van technologie om het opnemen van de maat te vergemakkelijken</a:t>
            </a:r>
            <a:endParaRPr b="1" sz="900">
              <a:solidFill>
                <a:schemeClr val="accent2"/>
              </a:solidFill>
              <a:latin typeface="Courier New"/>
              <a:ea typeface="Courier New"/>
              <a:cs typeface="Courier New"/>
              <a:sym typeface="Courier New"/>
            </a:endParaRPr>
          </a:p>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Nieuwe advertentiekanalen, zoals instagram kunnen effectief zijn</a:t>
            </a:r>
            <a:endParaRPr b="1" sz="900">
              <a:solidFill>
                <a:schemeClr val="accent2"/>
              </a:solidFill>
              <a:latin typeface="Courier New"/>
              <a:ea typeface="Courier New"/>
              <a:cs typeface="Courier New"/>
              <a:sym typeface="Courier New"/>
            </a:endParaRPr>
          </a:p>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Op maat gemaakte kleding is trending</a:t>
            </a:r>
            <a:endParaRPr b="1" sz="900">
              <a:solidFill>
                <a:schemeClr val="accent2"/>
              </a:solidFill>
              <a:latin typeface="Courier New"/>
              <a:ea typeface="Courier New"/>
              <a:cs typeface="Courier New"/>
              <a:sym typeface="Courier New"/>
            </a:endParaRPr>
          </a:p>
        </p:txBody>
      </p:sp>
      <p:sp>
        <p:nvSpPr>
          <p:cNvPr id="105" name="Google Shape;105;g275d771a8c5_0_0"/>
          <p:cNvSpPr txBox="1"/>
          <p:nvPr/>
        </p:nvSpPr>
        <p:spPr>
          <a:xfrm>
            <a:off x="4225725" y="2943250"/>
            <a:ext cx="2725200" cy="109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Verschillende concurrenten werken momenteel met bodemprijzen</a:t>
            </a:r>
            <a:endParaRPr b="1" sz="900">
              <a:solidFill>
                <a:schemeClr val="accent2"/>
              </a:solidFill>
              <a:latin typeface="Courier New"/>
              <a:ea typeface="Courier New"/>
              <a:cs typeface="Courier New"/>
              <a:sym typeface="Courier New"/>
            </a:endParaRPr>
          </a:p>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De website is niet mobielvriendelijk</a:t>
            </a:r>
            <a:endParaRPr b="1" sz="900">
              <a:solidFill>
                <a:schemeClr val="accent2"/>
              </a:solidFill>
              <a:latin typeface="Courier New"/>
              <a:ea typeface="Courier New"/>
              <a:cs typeface="Courier New"/>
              <a:sym typeface="Courier New"/>
            </a:endParaRPr>
          </a:p>
          <a:p>
            <a:pPr indent="0" lvl="0" marL="0" rtl="0" algn="l">
              <a:spcBef>
                <a:spcPts val="0"/>
              </a:spcBef>
              <a:spcAft>
                <a:spcPts val="0"/>
              </a:spcAft>
              <a:buNone/>
            </a:pPr>
            <a:r>
              <a:rPr b="1" lang="nl" sz="900">
                <a:solidFill>
                  <a:schemeClr val="accent2"/>
                </a:solidFill>
                <a:latin typeface="Courier New"/>
                <a:ea typeface="Courier New"/>
                <a:cs typeface="Courier New"/>
                <a:sym typeface="Courier New"/>
              </a:rPr>
              <a:t>— Een sterke dollar kan nadelig zijn voor de internationale verkoop</a:t>
            </a:r>
            <a:endParaRPr b="1" sz="900">
              <a:solidFill>
                <a:schemeClr val="accent2"/>
              </a:solidFill>
              <a:latin typeface="Courier New"/>
              <a:ea typeface="Courier New"/>
              <a:cs typeface="Courier New"/>
              <a:sym typeface="Courier New"/>
            </a:endParaRPr>
          </a:p>
        </p:txBody>
      </p:sp>
      <p:sp>
        <p:nvSpPr>
          <p:cNvPr id="106" name="Google Shape;106;g275d771a8c5_0_0"/>
          <p:cNvSpPr txBox="1"/>
          <p:nvPr/>
        </p:nvSpPr>
        <p:spPr>
          <a:xfrm>
            <a:off x="2635450" y="2116050"/>
            <a:ext cx="2725200" cy="346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nl" sz="900">
                <a:solidFill>
                  <a:schemeClr val="accent6"/>
                </a:solidFill>
                <a:latin typeface="Courier New"/>
                <a:ea typeface="Courier New"/>
                <a:cs typeface="Courier New"/>
                <a:sym typeface="Courier New"/>
              </a:rPr>
              <a:t>WEBSHOP OP MAAT GEMAAKTE T-SHIRTS</a:t>
            </a:r>
            <a:endParaRPr b="1" sz="900">
              <a:solidFill>
                <a:schemeClr val="accent6"/>
              </a:solidFill>
              <a:latin typeface="Courier New"/>
              <a:ea typeface="Courier New"/>
              <a:cs typeface="Courier New"/>
              <a:sym typeface="Courier New"/>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6"/>
          <p:cNvSpPr txBox="1"/>
          <p:nvPr>
            <p:ph type="title"/>
          </p:nvPr>
        </p:nvSpPr>
        <p:spPr>
          <a:xfrm>
            <a:off x="934500" y="391875"/>
            <a:ext cx="7275000" cy="2019900"/>
          </a:xfrm>
          <a:prstGeom prst="rect">
            <a:avLst/>
          </a:prstGeom>
          <a:noFill/>
          <a:ln>
            <a:noFill/>
          </a:ln>
        </p:spPr>
        <p:txBody>
          <a:bodyPr anchorCtr="0" anchor="ctr" bIns="91425" lIns="91425" spcFirstLastPara="1" rIns="91425" wrap="square" tIns="91425">
            <a:normAutofit/>
          </a:bodyPr>
          <a:lstStyle/>
          <a:p>
            <a:pPr indent="0" lvl="0" marL="0" rtl="0" algn="ctr">
              <a:lnSpc>
                <a:spcPct val="115000"/>
              </a:lnSpc>
              <a:spcBef>
                <a:spcPts val="0"/>
              </a:spcBef>
              <a:spcAft>
                <a:spcPts val="0"/>
              </a:spcAft>
              <a:buSzPts val="3600"/>
              <a:buNone/>
            </a:pPr>
            <a:r>
              <a:rPr lang="nl"/>
              <a:t>Het nut van netwerken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7"/>
          <p:cNvSpPr txBox="1"/>
          <p:nvPr>
            <p:ph type="title"/>
          </p:nvPr>
        </p:nvSpPr>
        <p:spPr>
          <a:xfrm>
            <a:off x="1497200" y="753625"/>
            <a:ext cx="6975300" cy="29643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3600"/>
              <a:buNone/>
            </a:pPr>
            <a:r>
              <a:rPr b="0" lang="nl"/>
              <a:t>Een netwerk uitbouwen is vooral nuttig wanneer je een specifieke rol hebt zoals een verkoopfunctie.</a:t>
            </a:r>
            <a:endParaRPr b="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ERV – Zelf training geven">
  <a:themeElements>
    <a:clrScheme name="Simple Light">
      <a:dk1>
        <a:srgbClr val="FFFFFF"/>
      </a:dk1>
      <a:lt1>
        <a:srgbClr val="FFFFFF"/>
      </a:lt1>
      <a:dk2>
        <a:srgbClr val="FFFFFF"/>
      </a:dk2>
      <a:lt2>
        <a:srgbClr val="FFFFFF"/>
      </a:lt2>
      <a:accent1>
        <a:srgbClr val="A74846"/>
      </a:accent1>
      <a:accent2>
        <a:srgbClr val="137E98"/>
      </a:accent2>
      <a:accent3>
        <a:srgbClr val="86B6C1"/>
      </a:accent3>
      <a:accent4>
        <a:srgbClr val="D09350"/>
      </a:accent4>
      <a:accent5>
        <a:srgbClr val="6E8A5B"/>
      </a:accent5>
      <a:accent6>
        <a:srgbClr val="FFFFFF"/>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E08DD036DD634B88BFB7283EE34042" ma:contentTypeVersion="175" ma:contentTypeDescription="Een nieuw document maken." ma:contentTypeScope="" ma:versionID="1b8b6ad649cc7077babfd2f4a5169984">
  <xsd:schema xmlns:xsd="http://www.w3.org/2001/XMLSchema" xmlns:xs="http://www.w3.org/2001/XMLSchema" xmlns:p="http://schemas.microsoft.com/office/2006/metadata/properties" xmlns:ns2="e85dfcd9-c5d6-4bac-8fdf-b09bef0d2fa4" xmlns:ns3="f725d260-56a6-422e-80a7-124eec32f860" xmlns:ns4="d7176901-b574-45a9-8ff7-3e25ac64ac2b" targetNamespace="http://schemas.microsoft.com/office/2006/metadata/properties" ma:root="true" ma:fieldsID="87b35f787caeaeaa3b6968c5fe016d0d" ns2:_="" ns3:_="" ns4:_="">
    <xsd:import namespace="e85dfcd9-c5d6-4bac-8fdf-b09bef0d2fa4"/>
    <xsd:import namespace="f725d260-56a6-422e-80a7-124eec32f860"/>
    <xsd:import namespace="d7176901-b574-45a9-8ff7-3e25ac64ac2b"/>
    <xsd:element name="properties">
      <xsd:complexType>
        <xsd:sequence>
          <xsd:element name="documentManagement">
            <xsd:complexType>
              <xsd:all>
                <xsd:element ref="ns2:TaxCatchAll" minOccurs="0"/>
                <xsd:element ref="ns3:SharedWithUsers" minOccurs="0"/>
                <xsd:element ref="ns3:SharedWithDetails" minOccurs="0"/>
                <xsd:element ref="ns4:lcf76f155ced4ddcb4097134ff3c332f" minOccurs="0"/>
                <xsd:element ref="ns4:MediaServiceMetadata" minOccurs="0"/>
                <xsd:element ref="ns4:MediaServiceFastMetadata" minOccurs="0"/>
                <xsd:element ref="ns4:MediaServiceSearchProperties" minOccurs="0"/>
                <xsd:element ref="ns4:MediaServiceObjectDetectorVersions" minOccurs="0"/>
                <xsd:element ref="ns4:MediaServiceGenerationTime" minOccurs="0"/>
                <xsd:element ref="ns4:MediaServiceEventHashCode" minOccurs="0"/>
                <xsd:element ref="ns4:MediaServiceOCR" minOccurs="0"/>
                <xsd:element ref="ns4:MediaLengthInSecond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dfcd9-c5d6-4bac-8fdf-b09bef0d2fa4"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da4ce5f8-6560-41be-b41d-fdde25e4b3cd}" ma:internalName="TaxCatchAll" ma:showField="CatchAllData" ma:web="f725d260-56a6-422e-80a7-124eec32f8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725d260-56a6-422e-80a7-124eec32f860" elementFormDefault="qualified">
    <xsd:import namespace="http://schemas.microsoft.com/office/2006/documentManagement/types"/>
    <xsd:import namespace="http://schemas.microsoft.com/office/infopath/2007/PartnerControls"/>
    <xsd:element name="SharedWithUsers" ma:index="9"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176901-b574-45a9-8ff7-3e25ac64ac2b" elementFormDefault="qualified">
    <xsd:import namespace="http://schemas.microsoft.com/office/2006/documentManagement/types"/>
    <xsd:import namespace="http://schemas.microsoft.com/office/infopath/2007/PartnerControls"/>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61d4e419-7667-4ca3-9304-560b344eb500"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176901-b574-45a9-8ff7-3e25ac64ac2b">
      <Terms xmlns="http://schemas.microsoft.com/office/infopath/2007/PartnerControls"/>
    </lcf76f155ced4ddcb4097134ff3c332f>
    <TaxCatchAll xmlns="e85dfcd9-c5d6-4bac-8fdf-b09bef0d2fa4">
      <Value>2</Value>
    </TaxCatchAll>
  </documentManagement>
</p:properties>
</file>

<file path=customXml/itemProps1.xml><?xml version="1.0" encoding="utf-8"?>
<ds:datastoreItem xmlns:ds="http://schemas.openxmlformats.org/officeDocument/2006/customXml" ds:itemID="{FFB21A75-B47C-4365-B7B5-926A40A19E78}"/>
</file>

<file path=customXml/itemProps2.xml><?xml version="1.0" encoding="utf-8"?>
<ds:datastoreItem xmlns:ds="http://schemas.openxmlformats.org/officeDocument/2006/customXml" ds:itemID="{0D7E0083-3D3F-4FF2-8E78-9A3A4B8C3644}"/>
</file>

<file path=customXml/itemProps3.xml><?xml version="1.0" encoding="utf-8"?>
<ds:datastoreItem xmlns:ds="http://schemas.openxmlformats.org/officeDocument/2006/customXml" ds:itemID="{16EA9722-E30D-4D70-A73F-BF8FF73EEC71}"/>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0x010100B5E08DD036DD634B88BFB7283EE34042</vt:lpwstr>
  </property>
  <property fmtid="{D5CDD505-2E9C-101B-9397-08002B2CF9AE}" pid="3" name="Dossierhouder">
    <vt:lpwstr>69</vt:lpwstr>
  </property>
  <property fmtid="{D5CDD505-2E9C-101B-9397-08002B2CF9AE}" pid="4" name="Entiteit">
    <vt:lpwstr>2;#Stichting Innovatie en Arbeid|102afd07-b97b-473e-b127-fcbe07712817</vt:lpwstr>
  </property>
  <property fmtid="{D5CDD505-2E9C-101B-9397-08002B2CF9AE}" pid="5" name="d0eb5182aae74b97bb4da5b3a64ae3f4">
    <vt:lpwstr>Stichting Innovatie en Arbeid|102afd07-b97b-473e-b127-fcbe07712817</vt:lpwstr>
  </property>
  <property fmtid="{D5CDD505-2E9C-101B-9397-08002B2CF9AE}" pid="6" name="Dossierstatus">
    <vt:lpwstr>Open</vt:lpwstr>
  </property>
  <property fmtid="{D5CDD505-2E9C-101B-9397-08002B2CF9AE}" pid="7" name="Voorwerp">
    <vt:lpwstr/>
  </property>
  <property fmtid="{D5CDD505-2E9C-101B-9397-08002B2CF9AE}" pid="8" name="e1907ef6686f45a889c06b3736ec9c4a">
    <vt:lpwstr/>
  </property>
  <property fmtid="{D5CDD505-2E9C-101B-9397-08002B2CF9AE}" pid="9" name="Fototrefwoord">
    <vt:lpwstr/>
  </property>
  <property fmtid="{D5CDD505-2E9C-101B-9397-08002B2CF9AE}" pid="10" name="Bestemmeling">
    <vt:lpwstr/>
  </property>
  <property fmtid="{D5CDD505-2E9C-101B-9397-08002B2CF9AE}" pid="11" name="MediaServiceImageTags">
    <vt:lpwstr/>
  </property>
  <property fmtid="{D5CDD505-2E9C-101B-9397-08002B2CF9AE}" pid="12" name="Opvolging">
    <vt:lpwstr/>
  </property>
  <property fmtid="{D5CDD505-2E9C-101B-9397-08002B2CF9AE}" pid="13" name="l83a42741b21467d88658a98ee2f68b4">
    <vt:lpwstr/>
  </property>
  <property fmtid="{D5CDD505-2E9C-101B-9397-08002B2CF9AE}" pid="14" name="h4c2d042d7e1414d8fe056687b01b2e7">
    <vt:lpwstr/>
  </property>
  <property fmtid="{D5CDD505-2E9C-101B-9397-08002B2CF9AE}" pid="15" name="NaamAanvrager">
    <vt:lpwstr/>
  </property>
  <property fmtid="{D5CDD505-2E9C-101B-9397-08002B2CF9AE}" pid="16" name="BestemmelingVerzending">
    <vt:lpwstr/>
  </property>
  <property fmtid="{D5CDD505-2E9C-101B-9397-08002B2CF9AE}" pid="17" name="p2b5338090b7459683b7bd4d1e9785e9">
    <vt:lpwstr/>
  </property>
  <property fmtid="{D5CDD505-2E9C-101B-9397-08002B2CF9AE}" pid="18" name="k8a9470f847b47379cf95df2ded267d5">
    <vt:lpwstr/>
  </property>
  <property fmtid="{D5CDD505-2E9C-101B-9397-08002B2CF9AE}" pid="19" name="pe2554564ced4236b5cd079b0a0a621c">
    <vt:lpwstr/>
  </property>
  <property fmtid="{D5CDD505-2E9C-101B-9397-08002B2CF9AE}" pid="20" name="_docset_NoMedatataSyncRequired">
    <vt:lpwstr>False</vt:lpwstr>
  </property>
  <property fmtid="{D5CDD505-2E9C-101B-9397-08002B2CF9AE}" pid="21" name="DossierLabel">
    <vt:lpwstr/>
  </property>
  <property fmtid="{D5CDD505-2E9C-101B-9397-08002B2CF9AE}" pid="22" name="ndb4a5edd3e0401f9391ff985f82e255">
    <vt:lpwstr/>
  </property>
  <property fmtid="{D5CDD505-2E9C-101B-9397-08002B2CF9AE}" pid="23" name="h61360eaecae4972b56daf512a872701">
    <vt:lpwstr/>
  </property>
  <property fmtid="{D5CDD505-2E9C-101B-9397-08002B2CF9AE}" pid="24" name="Document_x0020_type">
    <vt:lpwstr/>
  </property>
  <property fmtid="{D5CDD505-2E9C-101B-9397-08002B2CF9AE}" pid="25" name="j418a8861e3644fdb3fc71836fc55b62">
    <vt:lpwstr/>
  </property>
  <property fmtid="{D5CDD505-2E9C-101B-9397-08002B2CF9AE}" pid="26" name="Beleidsdomein">
    <vt:lpwstr/>
  </property>
  <property fmtid="{D5CDD505-2E9C-101B-9397-08002B2CF9AE}" pid="27" name="p5d8203997dc42fdaeb7fdbdf684a294">
    <vt:lpwstr/>
  </property>
  <property fmtid="{D5CDD505-2E9C-101B-9397-08002B2CF9AE}" pid="28" name="Thema">
    <vt:lpwstr/>
  </property>
  <property fmtid="{D5CDD505-2E9C-101B-9397-08002B2CF9AE}" pid="29" name="o245ce9260044fc3bdcb5d3f7f2731a8">
    <vt:lpwstr/>
  </property>
  <property fmtid="{D5CDD505-2E9C-101B-9397-08002B2CF9AE}" pid="30" name="AfzenderVerzending">
    <vt:lpwstr/>
  </property>
  <property fmtid="{D5CDD505-2E9C-101B-9397-08002B2CF9AE}" pid="31" name="FunctieAanvrager">
    <vt:lpwstr/>
  </property>
  <property fmtid="{D5CDD505-2E9C-101B-9397-08002B2CF9AE}" pid="32" name="Document type">
    <vt:lpwstr/>
  </property>
</Properties>
</file>